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26" y="234670"/>
            <a:ext cx="4553422" cy="1470025"/>
          </a:xfrm>
        </p:spPr>
        <p:txBody>
          <a:bodyPr>
            <a:normAutofit/>
          </a:bodyPr>
          <a:lstStyle/>
          <a:p>
            <a:r>
              <a:rPr lang="en-US" sz="6600" dirty="0" smtClean="0">
                <a:latin typeface="Rockwell"/>
                <a:cs typeface="Rockwell"/>
              </a:rPr>
              <a:t>ECA Tips</a:t>
            </a:r>
            <a:endParaRPr lang="en-US" sz="6600" dirty="0">
              <a:latin typeface="Rockwell"/>
              <a:cs typeface="Rockwell"/>
            </a:endParaRPr>
          </a:p>
        </p:txBody>
      </p:sp>
      <p:pic>
        <p:nvPicPr>
          <p:cNvPr id="4" name="Picture 3" descr="trump.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2340" y="1518908"/>
            <a:ext cx="9846340" cy="5339093"/>
          </a:xfrm>
          <a:prstGeom prst="rect">
            <a:avLst/>
          </a:prstGeom>
        </p:spPr>
      </p:pic>
      <p:sp>
        <p:nvSpPr>
          <p:cNvPr id="3" name="Subtitle 2"/>
          <p:cNvSpPr>
            <a:spLocks noGrp="1"/>
          </p:cNvSpPr>
          <p:nvPr>
            <p:ph type="subTitle" idx="1"/>
          </p:nvPr>
        </p:nvSpPr>
        <p:spPr>
          <a:xfrm>
            <a:off x="972344" y="1992763"/>
            <a:ext cx="3580584" cy="1531299"/>
          </a:xfrm>
        </p:spPr>
        <p:txBody>
          <a:bodyPr/>
          <a:lstStyle/>
          <a:p>
            <a:r>
              <a:rPr lang="en-US" dirty="0" smtClean="0">
                <a:latin typeface="Rockwell"/>
                <a:cs typeface="Rockwell"/>
              </a:rPr>
              <a:t>Part 1</a:t>
            </a:r>
          </a:p>
          <a:p>
            <a:r>
              <a:rPr lang="en-US" dirty="0" smtClean="0">
                <a:latin typeface="Rockwell"/>
                <a:cs typeface="Rockwell"/>
              </a:rPr>
              <a:t>Writing Prompt</a:t>
            </a:r>
            <a:endParaRPr lang="en-US" dirty="0">
              <a:latin typeface="Rockwell"/>
              <a:cs typeface="Rockwell"/>
            </a:endParaRPr>
          </a:p>
        </p:txBody>
      </p:sp>
    </p:spTree>
    <p:extLst>
      <p:ext uri="{BB962C8B-B14F-4D97-AF65-F5344CB8AC3E}">
        <p14:creationId xmlns:p14="http://schemas.microsoft.com/office/powerpoint/2010/main" val="3461293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8 at 8.41.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81" y="0"/>
            <a:ext cx="4276019" cy="4454187"/>
          </a:xfrm>
          <a:prstGeom prst="rect">
            <a:avLst/>
          </a:prstGeom>
        </p:spPr>
      </p:pic>
      <p:sp>
        <p:nvSpPr>
          <p:cNvPr id="2" name="Title 1"/>
          <p:cNvSpPr>
            <a:spLocks noGrp="1"/>
          </p:cNvSpPr>
          <p:nvPr>
            <p:ph type="title"/>
          </p:nvPr>
        </p:nvSpPr>
        <p:spPr>
          <a:xfrm>
            <a:off x="399280" y="641439"/>
            <a:ext cx="3836323" cy="733603"/>
          </a:xfrm>
        </p:spPr>
        <p:txBody>
          <a:bodyPr>
            <a:normAutofit fontScale="90000"/>
          </a:bodyPr>
          <a:lstStyle/>
          <a:p>
            <a:r>
              <a:rPr lang="en-US" dirty="0">
                <a:latin typeface="Rockwell"/>
                <a:cs typeface="Rockwell"/>
              </a:rPr>
              <a:t>So what next? </a:t>
            </a:r>
            <a:br>
              <a:rPr lang="en-US" dirty="0">
                <a:latin typeface="Rockwell"/>
                <a:cs typeface="Rockwell"/>
              </a:rPr>
            </a:br>
            <a:endParaRPr lang="en-US" dirty="0">
              <a:latin typeface="Rockwell"/>
              <a:cs typeface="Rockwell"/>
            </a:endParaRPr>
          </a:p>
        </p:txBody>
      </p:sp>
      <p:sp>
        <p:nvSpPr>
          <p:cNvPr id="3" name="Content Placeholder 2"/>
          <p:cNvSpPr>
            <a:spLocks noGrp="1"/>
          </p:cNvSpPr>
          <p:nvPr>
            <p:ph idx="1"/>
          </p:nvPr>
        </p:nvSpPr>
        <p:spPr>
          <a:xfrm>
            <a:off x="179407" y="1920376"/>
            <a:ext cx="8590895" cy="5067622"/>
          </a:xfrm>
        </p:spPr>
        <p:txBody>
          <a:bodyPr>
            <a:normAutofit fontScale="77500" lnSpcReduction="20000"/>
          </a:bodyPr>
          <a:lstStyle/>
          <a:p>
            <a:pPr marL="0" indent="0">
              <a:buNone/>
            </a:pPr>
            <a:r>
              <a:rPr lang="en-US" dirty="0">
                <a:latin typeface="Rockwell"/>
                <a:cs typeface="Rockwell"/>
              </a:rPr>
              <a:t>Personally, I would tell my </a:t>
            </a:r>
            <a:endParaRPr lang="en-US" dirty="0" smtClean="0">
              <a:latin typeface="Rockwell"/>
              <a:cs typeface="Rockwell"/>
            </a:endParaRPr>
          </a:p>
          <a:p>
            <a:pPr marL="0" indent="0">
              <a:buNone/>
            </a:pPr>
            <a:r>
              <a:rPr lang="en-US" dirty="0" smtClean="0">
                <a:latin typeface="Rockwell"/>
                <a:cs typeface="Rockwell"/>
              </a:rPr>
              <a:t>narrative </a:t>
            </a:r>
            <a:r>
              <a:rPr lang="en-US" dirty="0">
                <a:latin typeface="Rockwell"/>
                <a:cs typeface="Rockwell"/>
              </a:rPr>
              <a:t>in the next </a:t>
            </a:r>
            <a:r>
              <a:rPr lang="en-US" dirty="0" smtClean="0">
                <a:latin typeface="Rockwell"/>
                <a:cs typeface="Rockwell"/>
              </a:rPr>
              <a:t>(2</a:t>
            </a:r>
            <a:r>
              <a:rPr lang="en-US" baseline="30000" dirty="0" smtClean="0">
                <a:latin typeface="Rockwell"/>
                <a:cs typeface="Rockwell"/>
              </a:rPr>
              <a:t>nd</a:t>
            </a:r>
            <a:r>
              <a:rPr lang="en-US" dirty="0" smtClean="0">
                <a:latin typeface="Rockwell"/>
                <a:cs typeface="Rockwell"/>
              </a:rPr>
              <a:t>) </a:t>
            </a:r>
          </a:p>
          <a:p>
            <a:pPr marL="0" indent="0">
              <a:buNone/>
            </a:pPr>
            <a:r>
              <a:rPr lang="en-US" dirty="0" smtClean="0">
                <a:latin typeface="Rockwell"/>
                <a:cs typeface="Rockwell"/>
              </a:rPr>
              <a:t>paragraph</a:t>
            </a:r>
            <a:r>
              <a:rPr lang="en-US" dirty="0">
                <a:latin typeface="Rockwell"/>
                <a:cs typeface="Rockwell"/>
              </a:rPr>
              <a:t>. In the </a:t>
            </a:r>
            <a:r>
              <a:rPr lang="en-US" dirty="0" smtClean="0">
                <a:latin typeface="Rockwell"/>
                <a:cs typeface="Rockwell"/>
              </a:rPr>
              <a:t>3</a:t>
            </a:r>
            <a:r>
              <a:rPr lang="en-US" baseline="30000" dirty="0" smtClean="0">
                <a:latin typeface="Rockwell"/>
                <a:cs typeface="Rockwell"/>
              </a:rPr>
              <a:t>rd</a:t>
            </a:r>
            <a:r>
              <a:rPr lang="en-US" dirty="0" smtClean="0">
                <a:latin typeface="Rockwell"/>
                <a:cs typeface="Rockwell"/>
              </a:rPr>
              <a:t> </a:t>
            </a:r>
          </a:p>
          <a:p>
            <a:pPr marL="0" indent="0">
              <a:buNone/>
            </a:pPr>
            <a:r>
              <a:rPr lang="en-US" dirty="0" smtClean="0">
                <a:latin typeface="Rockwell"/>
                <a:cs typeface="Rockwell"/>
              </a:rPr>
              <a:t>paragraph </a:t>
            </a:r>
            <a:r>
              <a:rPr lang="en-US" dirty="0">
                <a:latin typeface="Rockwell"/>
                <a:cs typeface="Rockwell"/>
              </a:rPr>
              <a:t>I would describe </a:t>
            </a:r>
            <a:endParaRPr lang="en-US" dirty="0" smtClean="0">
              <a:latin typeface="Rockwell"/>
              <a:cs typeface="Rockwell"/>
            </a:endParaRPr>
          </a:p>
          <a:p>
            <a:pPr marL="0" indent="0">
              <a:buNone/>
            </a:pPr>
            <a:r>
              <a:rPr lang="en-US" dirty="0" smtClean="0">
                <a:latin typeface="Rockwell"/>
                <a:cs typeface="Rockwell"/>
              </a:rPr>
              <a:t>the </a:t>
            </a:r>
            <a:r>
              <a:rPr lang="en-US" dirty="0">
                <a:latin typeface="Rockwell"/>
                <a:cs typeface="Rockwell"/>
              </a:rPr>
              <a:t>outcome and what I </a:t>
            </a:r>
            <a:endParaRPr lang="en-US" dirty="0" smtClean="0">
              <a:latin typeface="Rockwell"/>
              <a:cs typeface="Rockwell"/>
            </a:endParaRPr>
          </a:p>
          <a:p>
            <a:pPr marL="0" indent="0">
              <a:buNone/>
            </a:pPr>
            <a:r>
              <a:rPr lang="en-US" dirty="0" smtClean="0">
                <a:latin typeface="Rockwell"/>
                <a:cs typeface="Rockwell"/>
              </a:rPr>
              <a:t>learned </a:t>
            </a:r>
            <a:r>
              <a:rPr lang="en-US" dirty="0">
                <a:latin typeface="Rockwell"/>
                <a:cs typeface="Rockwell"/>
              </a:rPr>
              <a:t>(lost a friend, </a:t>
            </a:r>
            <a:r>
              <a:rPr lang="en-US" dirty="0" smtClean="0">
                <a:latin typeface="Rockwell"/>
                <a:cs typeface="Rockwell"/>
              </a:rPr>
              <a:t>wasn’t</a:t>
            </a:r>
          </a:p>
          <a:p>
            <a:pPr marL="0" indent="0">
              <a:buNone/>
            </a:pPr>
            <a:r>
              <a:rPr lang="en-US" dirty="0" smtClean="0">
                <a:latin typeface="Rockwell"/>
                <a:cs typeface="Rockwell"/>
              </a:rPr>
              <a:t>worth </a:t>
            </a:r>
            <a:r>
              <a:rPr lang="en-US" dirty="0">
                <a:latin typeface="Rockwell"/>
                <a:cs typeface="Rockwell"/>
              </a:rPr>
              <a:t>it. Lies can ruin </a:t>
            </a:r>
            <a:endParaRPr lang="en-US" dirty="0" smtClean="0">
              <a:latin typeface="Rockwell"/>
              <a:cs typeface="Rockwell"/>
            </a:endParaRPr>
          </a:p>
          <a:p>
            <a:pPr marL="0" indent="0">
              <a:buNone/>
            </a:pPr>
            <a:r>
              <a:rPr lang="en-US" dirty="0" smtClean="0">
                <a:latin typeface="Rockwell"/>
                <a:cs typeface="Rockwell"/>
              </a:rPr>
              <a:t>relationships</a:t>
            </a:r>
            <a:r>
              <a:rPr lang="en-US" dirty="0">
                <a:latin typeface="Rockwell"/>
                <a:cs typeface="Rockwell"/>
              </a:rPr>
              <a:t>). In the </a:t>
            </a:r>
            <a:r>
              <a:rPr lang="en-US" dirty="0" smtClean="0">
                <a:latin typeface="Rockwell"/>
                <a:cs typeface="Rockwell"/>
              </a:rPr>
              <a:t>4</a:t>
            </a:r>
            <a:r>
              <a:rPr lang="en-US" baseline="30000" dirty="0" smtClean="0">
                <a:latin typeface="Rockwell"/>
                <a:cs typeface="Rockwell"/>
              </a:rPr>
              <a:t>th</a:t>
            </a:r>
            <a:r>
              <a:rPr lang="en-US" dirty="0" smtClean="0">
                <a:latin typeface="Rockwell"/>
                <a:cs typeface="Rockwell"/>
              </a:rPr>
              <a:t> paragraph </a:t>
            </a:r>
            <a:r>
              <a:rPr lang="en-US" dirty="0">
                <a:latin typeface="Rockwell"/>
                <a:cs typeface="Rockwell"/>
              </a:rPr>
              <a:t>I would describe </a:t>
            </a:r>
            <a:r>
              <a:rPr lang="en-US" dirty="0" smtClean="0">
                <a:latin typeface="Rockwell"/>
                <a:cs typeface="Rockwell"/>
              </a:rPr>
              <a:t>the</a:t>
            </a:r>
          </a:p>
          <a:p>
            <a:pPr marL="0" indent="0">
              <a:buNone/>
            </a:pPr>
            <a:r>
              <a:rPr lang="en-US" dirty="0" smtClean="0">
                <a:latin typeface="Rockwell"/>
                <a:cs typeface="Rockwell"/>
              </a:rPr>
              <a:t>ways </a:t>
            </a:r>
            <a:r>
              <a:rPr lang="en-US" dirty="0">
                <a:latin typeface="Rockwell"/>
                <a:cs typeface="Rockwell"/>
              </a:rPr>
              <a:t>lies could </a:t>
            </a:r>
            <a:r>
              <a:rPr lang="en-US" dirty="0" smtClean="0">
                <a:latin typeface="Rockwell"/>
                <a:cs typeface="Rockwell"/>
              </a:rPr>
              <a:t>ruin someone’s </a:t>
            </a:r>
            <a:r>
              <a:rPr lang="en-US" dirty="0">
                <a:latin typeface="Rockwell"/>
                <a:cs typeface="Rockwell"/>
              </a:rPr>
              <a:t>career. I would make a </a:t>
            </a:r>
            <a:r>
              <a:rPr lang="en-US" dirty="0" smtClean="0">
                <a:latin typeface="Rockwell"/>
                <a:cs typeface="Rockwell"/>
              </a:rPr>
              <a:t>5</a:t>
            </a:r>
            <a:r>
              <a:rPr lang="en-US" baseline="30000" dirty="0" smtClean="0">
                <a:latin typeface="Rockwell"/>
                <a:cs typeface="Rockwell"/>
              </a:rPr>
              <a:t>th</a:t>
            </a:r>
          </a:p>
          <a:p>
            <a:pPr marL="0" indent="0">
              <a:buNone/>
            </a:pPr>
            <a:r>
              <a:rPr lang="en-US" dirty="0" smtClean="0">
                <a:latin typeface="Rockwell"/>
                <a:cs typeface="Rockwell"/>
              </a:rPr>
              <a:t>paragraph </a:t>
            </a:r>
            <a:r>
              <a:rPr lang="en-US" dirty="0">
                <a:latin typeface="Rockwell"/>
                <a:cs typeface="Rockwell"/>
              </a:rPr>
              <a:t>about </a:t>
            </a:r>
            <a:r>
              <a:rPr lang="en-US" dirty="0" smtClean="0">
                <a:latin typeface="Rockwell"/>
                <a:cs typeface="Rockwell"/>
              </a:rPr>
              <a:t>lies creating </a:t>
            </a:r>
            <a:r>
              <a:rPr lang="en-US" dirty="0">
                <a:latin typeface="Rockwell"/>
                <a:cs typeface="Rockwell"/>
              </a:rPr>
              <a:t>dangerous situations (</a:t>
            </a:r>
            <a:r>
              <a:rPr lang="en-US" dirty="0" smtClean="0">
                <a:latin typeface="Rockwell"/>
                <a:cs typeface="Rockwell"/>
              </a:rPr>
              <a:t>lying</a:t>
            </a:r>
          </a:p>
          <a:p>
            <a:pPr marL="0" indent="0">
              <a:buNone/>
            </a:pPr>
            <a:r>
              <a:rPr lang="en-US" dirty="0" smtClean="0">
                <a:latin typeface="Rockwell"/>
                <a:cs typeface="Rockwell"/>
              </a:rPr>
              <a:t>about </a:t>
            </a:r>
            <a:r>
              <a:rPr lang="en-US" dirty="0">
                <a:latin typeface="Rockwell"/>
                <a:cs typeface="Rockwell"/>
              </a:rPr>
              <a:t>curfew maybe?  </a:t>
            </a:r>
            <a:r>
              <a:rPr lang="en-US" dirty="0" smtClean="0">
                <a:latin typeface="Rockwell"/>
                <a:cs typeface="Rockwell"/>
              </a:rPr>
              <a:t>doing </a:t>
            </a:r>
            <a:r>
              <a:rPr lang="en-US" dirty="0">
                <a:latin typeface="Rockwell"/>
                <a:cs typeface="Rockwell"/>
              </a:rPr>
              <a:t>illegal things?) Then I’d </a:t>
            </a:r>
            <a:endParaRPr lang="en-US" dirty="0" smtClean="0">
              <a:latin typeface="Rockwell"/>
              <a:cs typeface="Rockwell"/>
            </a:endParaRPr>
          </a:p>
          <a:p>
            <a:pPr marL="0" indent="0">
              <a:buNone/>
            </a:pPr>
            <a:r>
              <a:rPr lang="en-US" dirty="0" smtClean="0">
                <a:latin typeface="Rockwell"/>
                <a:cs typeface="Rockwell"/>
              </a:rPr>
              <a:t>conclude </a:t>
            </a:r>
            <a:r>
              <a:rPr lang="en-US" dirty="0">
                <a:latin typeface="Rockwell"/>
                <a:cs typeface="Rockwell"/>
              </a:rPr>
              <a:t>in my sixth paragraph. </a:t>
            </a:r>
          </a:p>
          <a:p>
            <a:pPr marL="0" indent="0">
              <a:buNone/>
            </a:pPr>
            <a:endParaRPr lang="en-US" dirty="0"/>
          </a:p>
        </p:txBody>
      </p:sp>
    </p:spTree>
    <p:extLst>
      <p:ext uri="{BB962C8B-B14F-4D97-AF65-F5344CB8AC3E}">
        <p14:creationId xmlns:p14="http://schemas.microsoft.com/office/powerpoint/2010/main" val="389800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ui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450" y="2857638"/>
            <a:ext cx="6006550" cy="4000362"/>
          </a:xfrm>
          <a:prstGeom prst="rect">
            <a:avLst/>
          </a:prstGeom>
        </p:spPr>
      </p:pic>
      <p:sp>
        <p:nvSpPr>
          <p:cNvPr id="2" name="Title 1"/>
          <p:cNvSpPr>
            <a:spLocks noGrp="1"/>
          </p:cNvSpPr>
          <p:nvPr>
            <p:ph type="title"/>
          </p:nvPr>
        </p:nvSpPr>
        <p:spPr>
          <a:xfrm>
            <a:off x="740780" y="-95797"/>
            <a:ext cx="4590188" cy="836666"/>
          </a:xfrm>
        </p:spPr>
        <p:txBody>
          <a:bodyPr/>
          <a:lstStyle/>
          <a:p>
            <a:r>
              <a:rPr lang="en-US" dirty="0" smtClean="0">
                <a:latin typeface="Rockwell"/>
                <a:cs typeface="Rockwell"/>
              </a:rPr>
              <a:t>One last time…</a:t>
            </a:r>
            <a:endParaRPr lang="en-US" dirty="0">
              <a:latin typeface="Rockwell"/>
              <a:cs typeface="Rockwell"/>
            </a:endParaRPr>
          </a:p>
        </p:txBody>
      </p:sp>
      <p:sp>
        <p:nvSpPr>
          <p:cNvPr id="3" name="Content Placeholder 2"/>
          <p:cNvSpPr>
            <a:spLocks noGrp="1"/>
          </p:cNvSpPr>
          <p:nvPr>
            <p:ph idx="1"/>
          </p:nvPr>
        </p:nvSpPr>
        <p:spPr>
          <a:xfrm>
            <a:off x="152950" y="717823"/>
            <a:ext cx="8881917" cy="2286707"/>
          </a:xfrm>
        </p:spPr>
        <p:txBody>
          <a:bodyPr>
            <a:normAutofit/>
          </a:bodyPr>
          <a:lstStyle/>
          <a:p>
            <a:r>
              <a:rPr lang="en-US" sz="2500" dirty="0">
                <a:latin typeface="Rockwell"/>
                <a:cs typeface="Rockwell"/>
              </a:rPr>
              <a:t>At least five paragraphs </a:t>
            </a:r>
            <a:endParaRPr lang="en-US" sz="2500" dirty="0" smtClean="0">
              <a:latin typeface="Rockwell"/>
              <a:cs typeface="Rockwell"/>
            </a:endParaRPr>
          </a:p>
          <a:p>
            <a:r>
              <a:rPr lang="en-US" sz="2500" dirty="0" smtClean="0">
                <a:latin typeface="Rockwell"/>
                <a:cs typeface="Rockwell"/>
              </a:rPr>
              <a:t>Highlight </a:t>
            </a:r>
            <a:r>
              <a:rPr lang="en-US" sz="2500" dirty="0">
                <a:latin typeface="Rockwell"/>
                <a:cs typeface="Rockwell"/>
              </a:rPr>
              <a:t>the things in the prompt that you must </a:t>
            </a:r>
            <a:r>
              <a:rPr lang="en-US" sz="2500" dirty="0" smtClean="0">
                <a:latin typeface="Rockwell"/>
                <a:cs typeface="Rockwell"/>
              </a:rPr>
              <a:t>answer</a:t>
            </a:r>
            <a:endParaRPr lang="en-US" dirty="0">
              <a:latin typeface="Rockwell"/>
              <a:cs typeface="Rockwell"/>
            </a:endParaRPr>
          </a:p>
        </p:txBody>
      </p:sp>
      <p:sp>
        <p:nvSpPr>
          <p:cNvPr id="5" name="TextBox 4"/>
          <p:cNvSpPr txBox="1"/>
          <p:nvPr/>
        </p:nvSpPr>
        <p:spPr>
          <a:xfrm>
            <a:off x="152950" y="1675960"/>
            <a:ext cx="8776092" cy="3539430"/>
          </a:xfrm>
          <a:prstGeom prst="rect">
            <a:avLst/>
          </a:prstGeom>
          <a:noFill/>
        </p:spPr>
        <p:txBody>
          <a:bodyPr wrap="square" rtlCol="0">
            <a:spAutoFit/>
          </a:bodyPr>
          <a:lstStyle/>
          <a:p>
            <a:pPr marL="285750" indent="-285750">
              <a:buFont typeface="Arial"/>
              <a:buChar char="•"/>
            </a:pPr>
            <a:r>
              <a:rPr lang="en-US" sz="2500" dirty="0">
                <a:latin typeface="Rockwell"/>
                <a:cs typeface="Rockwell"/>
              </a:rPr>
              <a:t>Choose one side to argue </a:t>
            </a:r>
          </a:p>
          <a:p>
            <a:pPr marL="285750" indent="-285750">
              <a:buFont typeface="Arial"/>
              <a:buChar char="•"/>
            </a:pPr>
            <a:r>
              <a:rPr lang="en-US" sz="2500" dirty="0">
                <a:latin typeface="Rockwell"/>
                <a:cs typeface="Rockwell"/>
              </a:rPr>
              <a:t>Introduce your topic and set up your </a:t>
            </a:r>
            <a:r>
              <a:rPr lang="en-US" sz="2500" dirty="0" smtClean="0">
                <a:latin typeface="Rockwell"/>
                <a:cs typeface="Rockwell"/>
              </a:rPr>
              <a:t>thesis in </a:t>
            </a:r>
            <a:r>
              <a:rPr lang="en-US" sz="2500" dirty="0">
                <a:latin typeface="Rockwell"/>
                <a:cs typeface="Rockwell"/>
              </a:rPr>
              <a:t>the introduction</a:t>
            </a:r>
          </a:p>
          <a:p>
            <a:pPr marL="285750" indent="-285750">
              <a:buFont typeface="Arial"/>
              <a:buChar char="•"/>
            </a:pPr>
            <a:r>
              <a:rPr lang="en-US" sz="2500" dirty="0">
                <a:latin typeface="Rockwell"/>
                <a:cs typeface="Rockwell"/>
              </a:rPr>
              <a:t>One paragraph for a </a:t>
            </a:r>
            <a:r>
              <a:rPr lang="en-US" sz="2500" dirty="0" smtClean="0">
                <a:latin typeface="Rockwell"/>
                <a:cs typeface="Rockwell"/>
              </a:rPr>
              <a:t>narrative</a:t>
            </a:r>
            <a:endParaRPr lang="en-US" sz="2500" dirty="0">
              <a:latin typeface="Rockwell"/>
              <a:cs typeface="Rockwell"/>
            </a:endParaRPr>
          </a:p>
          <a:p>
            <a:pPr marL="285750" indent="-285750">
              <a:buFont typeface="Arial"/>
              <a:buChar char="•"/>
            </a:pPr>
            <a:r>
              <a:rPr lang="en-US" sz="2500" dirty="0">
                <a:latin typeface="Rockwell"/>
                <a:cs typeface="Rockwell"/>
              </a:rPr>
              <a:t>One paragraph for </a:t>
            </a:r>
            <a:r>
              <a:rPr lang="en-US" sz="2500" dirty="0" smtClean="0">
                <a:latin typeface="Rockwell"/>
                <a:cs typeface="Rockwell"/>
              </a:rPr>
              <a:t>each </a:t>
            </a:r>
            <a:r>
              <a:rPr lang="en-US" sz="2500" dirty="0">
                <a:latin typeface="Rockwell"/>
                <a:cs typeface="Rockwell"/>
              </a:rPr>
              <a:t>reason </a:t>
            </a:r>
            <a:endParaRPr lang="en-US" sz="2500" dirty="0" smtClean="0">
              <a:latin typeface="Rockwell"/>
              <a:cs typeface="Rockwell"/>
            </a:endParaRPr>
          </a:p>
          <a:p>
            <a:r>
              <a:rPr lang="en-US" sz="2500" dirty="0">
                <a:latin typeface="Rockwell"/>
                <a:cs typeface="Rockwell"/>
              </a:rPr>
              <a:t> </a:t>
            </a:r>
            <a:r>
              <a:rPr lang="en-US" sz="2500" dirty="0" smtClean="0">
                <a:latin typeface="Rockwell"/>
                <a:cs typeface="Rockwell"/>
              </a:rPr>
              <a:t>   (at </a:t>
            </a:r>
            <a:r>
              <a:rPr lang="en-US" sz="2500" dirty="0">
                <a:latin typeface="Rockwell"/>
                <a:cs typeface="Rockwell"/>
              </a:rPr>
              <a:t>least </a:t>
            </a:r>
            <a:r>
              <a:rPr lang="en-US" sz="2500" dirty="0" smtClean="0">
                <a:latin typeface="Rockwell"/>
                <a:cs typeface="Rockwell"/>
              </a:rPr>
              <a:t>three</a:t>
            </a:r>
            <a:r>
              <a:rPr lang="en-US" sz="2500" dirty="0">
                <a:latin typeface="Rockwell"/>
                <a:cs typeface="Rockwell"/>
              </a:rPr>
              <a:t>)</a:t>
            </a:r>
          </a:p>
          <a:p>
            <a:pPr marL="285750" indent="-285750">
              <a:buFont typeface="Arial"/>
              <a:buChar char="•"/>
            </a:pPr>
            <a:r>
              <a:rPr lang="en-US" sz="2500" dirty="0">
                <a:latin typeface="Rockwell"/>
                <a:cs typeface="Rockwell"/>
              </a:rPr>
              <a:t>One paragraph for </a:t>
            </a:r>
            <a:endParaRPr lang="en-US" sz="2500" dirty="0" smtClean="0">
              <a:latin typeface="Rockwell"/>
              <a:cs typeface="Rockwell"/>
            </a:endParaRPr>
          </a:p>
          <a:p>
            <a:r>
              <a:rPr lang="en-US" sz="2500" dirty="0">
                <a:latin typeface="Rockwell"/>
                <a:cs typeface="Rockwell"/>
              </a:rPr>
              <a:t> </a:t>
            </a:r>
            <a:r>
              <a:rPr lang="en-US" sz="2500" dirty="0" smtClean="0">
                <a:latin typeface="Rockwell"/>
                <a:cs typeface="Rockwell"/>
              </a:rPr>
              <a:t>   a conclusion</a:t>
            </a:r>
            <a:endParaRPr lang="en-US" sz="2500" dirty="0">
              <a:latin typeface="Rockwell"/>
              <a:cs typeface="Rockwell"/>
            </a:endParaRPr>
          </a:p>
          <a:p>
            <a:endParaRPr lang="en-US" sz="2400" dirty="0"/>
          </a:p>
        </p:txBody>
      </p:sp>
      <p:sp>
        <p:nvSpPr>
          <p:cNvPr id="6" name="TextBox 5"/>
          <p:cNvSpPr txBox="1"/>
          <p:nvPr/>
        </p:nvSpPr>
        <p:spPr>
          <a:xfrm>
            <a:off x="740780" y="5371301"/>
            <a:ext cx="1743386" cy="461665"/>
          </a:xfrm>
          <a:prstGeom prst="rect">
            <a:avLst/>
          </a:prstGeom>
          <a:noFill/>
        </p:spPr>
        <p:txBody>
          <a:bodyPr wrap="none" rtlCol="0">
            <a:spAutoFit/>
          </a:bodyPr>
          <a:lstStyle/>
          <a:p>
            <a:r>
              <a:rPr lang="en-US" sz="2400" dirty="0" smtClean="0">
                <a:latin typeface="Rockwell"/>
                <a:cs typeface="Rockwell"/>
              </a:rPr>
              <a:t>Good luck!</a:t>
            </a:r>
            <a:endParaRPr lang="en-US" sz="2400" dirty="0">
              <a:latin typeface="Rockwell"/>
              <a:cs typeface="Rockwell"/>
            </a:endParaRPr>
          </a:p>
        </p:txBody>
      </p:sp>
    </p:spTree>
    <p:extLst>
      <p:ext uri="{BB962C8B-B14F-4D97-AF65-F5344CB8AC3E}">
        <p14:creationId xmlns:p14="http://schemas.microsoft.com/office/powerpoint/2010/main" val="332310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k.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353630" cy="6858000"/>
          </a:xfrm>
          <a:prstGeom prst="rect">
            <a:avLst/>
          </a:prstGeom>
        </p:spPr>
      </p:pic>
      <p:sp>
        <p:nvSpPr>
          <p:cNvPr id="2" name="Title 1"/>
          <p:cNvSpPr>
            <a:spLocks noGrp="1"/>
          </p:cNvSpPr>
          <p:nvPr>
            <p:ph type="title"/>
          </p:nvPr>
        </p:nvSpPr>
        <p:spPr>
          <a:xfrm>
            <a:off x="5547895" y="143697"/>
            <a:ext cx="2914316" cy="969296"/>
          </a:xfrm>
        </p:spPr>
        <p:txBody>
          <a:bodyPr>
            <a:normAutofit fontScale="90000"/>
          </a:bodyPr>
          <a:lstStyle/>
          <a:p>
            <a:r>
              <a:rPr lang="en-US" dirty="0" smtClean="0">
                <a:latin typeface="Rockwell"/>
                <a:cs typeface="Rockwell"/>
              </a:rPr>
              <a:t>Basic Rules</a:t>
            </a:r>
            <a:endParaRPr lang="en-US" dirty="0">
              <a:latin typeface="Rockwell"/>
              <a:cs typeface="Rockwell"/>
            </a:endParaRPr>
          </a:p>
        </p:txBody>
      </p:sp>
      <p:sp>
        <p:nvSpPr>
          <p:cNvPr id="3" name="Content Placeholder 2"/>
          <p:cNvSpPr>
            <a:spLocks noGrp="1"/>
          </p:cNvSpPr>
          <p:nvPr>
            <p:ph idx="1"/>
          </p:nvPr>
        </p:nvSpPr>
        <p:spPr>
          <a:xfrm>
            <a:off x="4545265" y="2633579"/>
            <a:ext cx="4598735" cy="4032390"/>
          </a:xfrm>
        </p:spPr>
        <p:txBody>
          <a:bodyPr>
            <a:normAutofit fontScale="92500" lnSpcReduction="20000"/>
          </a:bodyPr>
          <a:lstStyle/>
          <a:p>
            <a:r>
              <a:rPr lang="en-US" dirty="0" smtClean="0">
                <a:latin typeface="Rockwell"/>
                <a:cs typeface="Rockwell"/>
              </a:rPr>
              <a:t>Write </a:t>
            </a:r>
            <a:r>
              <a:rPr lang="en-US" dirty="0">
                <a:latin typeface="Rockwell"/>
                <a:cs typeface="Rockwell"/>
              </a:rPr>
              <a:t>five </a:t>
            </a:r>
            <a:r>
              <a:rPr lang="en-US" dirty="0" smtClean="0">
                <a:latin typeface="Rockwell"/>
                <a:cs typeface="Rockwell"/>
              </a:rPr>
              <a:t>+ paragraphs</a:t>
            </a:r>
            <a:r>
              <a:rPr lang="en-US" dirty="0">
                <a:latin typeface="Rockwell"/>
                <a:cs typeface="Rockwell"/>
              </a:rPr>
              <a:t>. </a:t>
            </a:r>
            <a:endParaRPr lang="en-US" dirty="0" smtClean="0">
              <a:latin typeface="Rockwell"/>
              <a:cs typeface="Rockwell"/>
            </a:endParaRPr>
          </a:p>
          <a:p>
            <a:r>
              <a:rPr lang="en-US" dirty="0" smtClean="0">
                <a:latin typeface="Rockwell"/>
                <a:cs typeface="Rockwell"/>
              </a:rPr>
              <a:t>Each </a:t>
            </a:r>
            <a:r>
              <a:rPr lang="en-US" dirty="0">
                <a:latin typeface="Rockwell"/>
                <a:cs typeface="Rockwell"/>
              </a:rPr>
              <a:t>paragraph should contain five </a:t>
            </a:r>
            <a:r>
              <a:rPr lang="en-US" dirty="0" smtClean="0">
                <a:latin typeface="Rockwell"/>
                <a:cs typeface="Rockwell"/>
              </a:rPr>
              <a:t>+ sentences</a:t>
            </a:r>
            <a:r>
              <a:rPr lang="en-US" dirty="0">
                <a:latin typeface="Rockwell"/>
                <a:cs typeface="Rockwell"/>
              </a:rPr>
              <a:t>. </a:t>
            </a:r>
            <a:r>
              <a:rPr lang="en-US" dirty="0" smtClean="0">
                <a:latin typeface="Rockwell"/>
                <a:cs typeface="Rockwell"/>
              </a:rPr>
              <a:t>25 </a:t>
            </a:r>
            <a:r>
              <a:rPr lang="en-US" dirty="0">
                <a:latin typeface="Rockwell"/>
                <a:cs typeface="Rockwell"/>
              </a:rPr>
              <a:t>sentences – </a:t>
            </a:r>
            <a:r>
              <a:rPr lang="en-US" dirty="0" smtClean="0">
                <a:latin typeface="Rockwell"/>
                <a:cs typeface="Rockwell"/>
              </a:rPr>
              <a:t>not </a:t>
            </a:r>
            <a:r>
              <a:rPr lang="en-US" dirty="0">
                <a:latin typeface="Rockwell"/>
                <a:cs typeface="Rockwell"/>
              </a:rPr>
              <a:t>hard.</a:t>
            </a:r>
          </a:p>
          <a:p>
            <a:r>
              <a:rPr lang="en-US" dirty="0" smtClean="0">
                <a:latin typeface="Rockwell"/>
                <a:cs typeface="Rockwell"/>
              </a:rPr>
              <a:t>Check capitalization, spelling, commas, </a:t>
            </a:r>
            <a:r>
              <a:rPr lang="en-US" dirty="0">
                <a:latin typeface="Rockwell"/>
                <a:cs typeface="Rockwell"/>
              </a:rPr>
              <a:t>and punctuation. I</a:t>
            </a:r>
            <a:r>
              <a:rPr lang="en-US" dirty="0" smtClean="0">
                <a:latin typeface="Rockwell"/>
                <a:cs typeface="Rockwell"/>
              </a:rPr>
              <a:t>ndent </a:t>
            </a:r>
            <a:r>
              <a:rPr lang="en-US" dirty="0">
                <a:latin typeface="Rockwell"/>
                <a:cs typeface="Rockwell"/>
              </a:rPr>
              <a:t>every </a:t>
            </a:r>
            <a:r>
              <a:rPr lang="en-US" dirty="0" smtClean="0">
                <a:latin typeface="Rockwell"/>
                <a:cs typeface="Rockwell"/>
              </a:rPr>
              <a:t>paragraph!</a:t>
            </a:r>
            <a:endParaRPr lang="en-US" dirty="0">
              <a:latin typeface="Rockwell"/>
              <a:cs typeface="Rockwell"/>
            </a:endParaRPr>
          </a:p>
        </p:txBody>
      </p:sp>
    </p:spTree>
    <p:extLst>
      <p:ext uri="{BB962C8B-B14F-4D97-AF65-F5344CB8AC3E}">
        <p14:creationId xmlns:p14="http://schemas.microsoft.com/office/powerpoint/2010/main" val="3951135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ib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7685" y="1804191"/>
            <a:ext cx="3806316" cy="5041479"/>
          </a:xfrm>
          <a:prstGeom prst="rect">
            <a:avLst/>
          </a:prstGeom>
        </p:spPr>
      </p:pic>
      <p:sp>
        <p:nvSpPr>
          <p:cNvPr id="2" name="Title 1"/>
          <p:cNvSpPr>
            <a:spLocks noGrp="1"/>
          </p:cNvSpPr>
          <p:nvPr>
            <p:ph type="title"/>
          </p:nvPr>
        </p:nvSpPr>
        <p:spPr>
          <a:xfrm>
            <a:off x="143472" y="17438"/>
            <a:ext cx="5981189" cy="1143000"/>
          </a:xfrm>
        </p:spPr>
        <p:txBody>
          <a:bodyPr>
            <a:normAutofit fontScale="90000"/>
          </a:bodyPr>
          <a:lstStyle/>
          <a:p>
            <a:r>
              <a:rPr lang="en-US" dirty="0" smtClean="0">
                <a:latin typeface="Rockwell"/>
                <a:cs typeface="Rockwell"/>
              </a:rPr>
              <a:t>Basic Format of an Essay</a:t>
            </a:r>
            <a:endParaRPr lang="en-US" dirty="0">
              <a:latin typeface="Rockwell"/>
              <a:cs typeface="Rockwell"/>
            </a:endParaRPr>
          </a:p>
        </p:txBody>
      </p:sp>
      <p:sp>
        <p:nvSpPr>
          <p:cNvPr id="3" name="Content Placeholder 2"/>
          <p:cNvSpPr>
            <a:spLocks noGrp="1"/>
          </p:cNvSpPr>
          <p:nvPr>
            <p:ph idx="1"/>
          </p:nvPr>
        </p:nvSpPr>
        <p:spPr>
          <a:xfrm>
            <a:off x="0" y="1600200"/>
            <a:ext cx="6279215" cy="5054853"/>
          </a:xfrm>
        </p:spPr>
        <p:txBody>
          <a:bodyPr>
            <a:normAutofit fontScale="92500" lnSpcReduction="20000"/>
          </a:bodyPr>
          <a:lstStyle/>
          <a:p>
            <a:r>
              <a:rPr lang="en-US" dirty="0" smtClean="0">
                <a:latin typeface="Rockwell"/>
                <a:cs typeface="Rockwell"/>
              </a:rPr>
              <a:t>1</a:t>
            </a:r>
            <a:r>
              <a:rPr lang="en-US" baseline="30000" dirty="0" smtClean="0">
                <a:latin typeface="Rockwell"/>
                <a:cs typeface="Rockwell"/>
              </a:rPr>
              <a:t>st ¶</a:t>
            </a:r>
            <a:r>
              <a:rPr lang="en-US" dirty="0" smtClean="0">
                <a:latin typeface="Rockwell"/>
                <a:cs typeface="Rockwell"/>
              </a:rPr>
              <a:t>: </a:t>
            </a:r>
            <a:r>
              <a:rPr lang="en-US" dirty="0">
                <a:latin typeface="Rockwell"/>
                <a:cs typeface="Rockwell"/>
              </a:rPr>
              <a:t>Introduce topic, answer </a:t>
            </a:r>
            <a:endParaRPr lang="en-US" dirty="0" smtClean="0">
              <a:latin typeface="Rockwell"/>
              <a:cs typeface="Rockwell"/>
            </a:endParaRPr>
          </a:p>
          <a:p>
            <a:pPr marL="0" indent="0">
              <a:buNone/>
            </a:pPr>
            <a:r>
              <a:rPr lang="en-US" dirty="0">
                <a:latin typeface="Rockwell"/>
                <a:cs typeface="Rockwell"/>
              </a:rPr>
              <a:t> </a:t>
            </a:r>
            <a:r>
              <a:rPr lang="en-US" dirty="0" smtClean="0">
                <a:latin typeface="Rockwell"/>
                <a:cs typeface="Rockwell"/>
              </a:rPr>
              <a:t>   quote </a:t>
            </a:r>
            <a:r>
              <a:rPr lang="en-US" dirty="0">
                <a:latin typeface="Rockwell"/>
                <a:cs typeface="Rockwell"/>
              </a:rPr>
              <a:t>and/or prompt, give </a:t>
            </a:r>
            <a:endParaRPr lang="en-US" dirty="0" smtClean="0">
              <a:latin typeface="Rockwell"/>
              <a:cs typeface="Rockwell"/>
            </a:endParaRPr>
          </a:p>
          <a:p>
            <a:pPr marL="0" indent="0">
              <a:buNone/>
            </a:pPr>
            <a:r>
              <a:rPr lang="en-US" dirty="0">
                <a:latin typeface="Rockwell"/>
                <a:cs typeface="Rockwell"/>
              </a:rPr>
              <a:t> </a:t>
            </a:r>
            <a:r>
              <a:rPr lang="en-US" dirty="0" smtClean="0">
                <a:latin typeface="Rockwell"/>
                <a:cs typeface="Rockwell"/>
              </a:rPr>
              <a:t>   thesis</a:t>
            </a:r>
          </a:p>
          <a:p>
            <a:r>
              <a:rPr lang="en-US" dirty="0">
                <a:latin typeface="Rockwell"/>
                <a:cs typeface="Rockwell"/>
              </a:rPr>
              <a:t>2</a:t>
            </a:r>
            <a:r>
              <a:rPr lang="en-US" baseline="30000" dirty="0">
                <a:latin typeface="Rockwell"/>
                <a:cs typeface="Rockwell"/>
              </a:rPr>
              <a:t>nd</a:t>
            </a:r>
            <a:r>
              <a:rPr lang="en-US" dirty="0">
                <a:latin typeface="Rockwell"/>
                <a:cs typeface="Rockwell"/>
              </a:rPr>
              <a:t> </a:t>
            </a:r>
            <a:r>
              <a:rPr lang="en-US" baseline="30000" dirty="0" smtClean="0">
                <a:latin typeface="Rockwell"/>
                <a:cs typeface="Rockwell"/>
              </a:rPr>
              <a:t>¶</a:t>
            </a:r>
            <a:r>
              <a:rPr lang="en-US" dirty="0" smtClean="0">
                <a:latin typeface="Rockwell"/>
                <a:cs typeface="Rockwell"/>
              </a:rPr>
              <a:t>: </a:t>
            </a:r>
            <a:r>
              <a:rPr lang="en-US" dirty="0">
                <a:latin typeface="Rockwell"/>
                <a:cs typeface="Rockwell"/>
              </a:rPr>
              <a:t>Evidence/Reason 1. State reason then explain </a:t>
            </a:r>
            <a:r>
              <a:rPr lang="en-US" dirty="0" smtClean="0">
                <a:latin typeface="Rockwell"/>
                <a:cs typeface="Rockwell"/>
              </a:rPr>
              <a:t>reason</a:t>
            </a:r>
            <a:endParaRPr lang="en-US" dirty="0">
              <a:latin typeface="Rockwell"/>
              <a:cs typeface="Rockwell"/>
            </a:endParaRPr>
          </a:p>
          <a:p>
            <a:r>
              <a:rPr lang="en-US" dirty="0">
                <a:latin typeface="Rockwell"/>
                <a:cs typeface="Rockwell"/>
              </a:rPr>
              <a:t>3</a:t>
            </a:r>
            <a:r>
              <a:rPr lang="en-US" baseline="30000" dirty="0">
                <a:latin typeface="Rockwell"/>
                <a:cs typeface="Rockwell"/>
              </a:rPr>
              <a:t>rd</a:t>
            </a:r>
            <a:r>
              <a:rPr lang="en-US" dirty="0">
                <a:latin typeface="Rockwell"/>
                <a:cs typeface="Rockwell"/>
              </a:rPr>
              <a:t> </a:t>
            </a:r>
            <a:r>
              <a:rPr lang="en-US" baseline="30000" dirty="0" smtClean="0">
                <a:latin typeface="Rockwell"/>
                <a:cs typeface="Rockwell"/>
              </a:rPr>
              <a:t>¶</a:t>
            </a:r>
            <a:r>
              <a:rPr lang="en-US" dirty="0" smtClean="0">
                <a:latin typeface="Rockwell"/>
                <a:cs typeface="Rockwell"/>
              </a:rPr>
              <a:t>: Repeat step 2</a:t>
            </a:r>
          </a:p>
          <a:p>
            <a:r>
              <a:rPr lang="en-US" dirty="0" smtClean="0">
                <a:latin typeface="Rockwell"/>
                <a:cs typeface="Rockwell"/>
              </a:rPr>
              <a:t>4</a:t>
            </a:r>
            <a:r>
              <a:rPr lang="en-US" baseline="30000" dirty="0" smtClean="0">
                <a:latin typeface="Rockwell"/>
                <a:cs typeface="Rockwell"/>
              </a:rPr>
              <a:t>th</a:t>
            </a:r>
            <a:r>
              <a:rPr lang="en-US" dirty="0" smtClean="0">
                <a:latin typeface="Rockwell"/>
                <a:cs typeface="Rockwell"/>
              </a:rPr>
              <a:t> </a:t>
            </a:r>
            <a:r>
              <a:rPr lang="en-US" baseline="30000" dirty="0" smtClean="0">
                <a:latin typeface="Rockwell"/>
                <a:cs typeface="Rockwell"/>
              </a:rPr>
              <a:t>¶</a:t>
            </a:r>
            <a:r>
              <a:rPr lang="en-US" dirty="0" smtClean="0">
                <a:latin typeface="Rockwell"/>
                <a:cs typeface="Rockwell"/>
              </a:rPr>
              <a:t>: Repeat again (as many </a:t>
            </a:r>
          </a:p>
          <a:p>
            <a:pPr marL="0" indent="0">
              <a:buNone/>
            </a:pPr>
            <a:r>
              <a:rPr lang="en-US" dirty="0">
                <a:latin typeface="Rockwell"/>
                <a:cs typeface="Rockwell"/>
              </a:rPr>
              <a:t> </a:t>
            </a:r>
            <a:r>
              <a:rPr lang="en-US" dirty="0" smtClean="0">
                <a:latin typeface="Rockwell"/>
                <a:cs typeface="Rockwell"/>
              </a:rPr>
              <a:t>   times as you can)</a:t>
            </a:r>
            <a:endParaRPr lang="en-US" dirty="0">
              <a:latin typeface="Rockwell"/>
              <a:cs typeface="Rockwell"/>
            </a:endParaRPr>
          </a:p>
          <a:p>
            <a:r>
              <a:rPr lang="en-US" dirty="0" smtClean="0">
                <a:latin typeface="Rockwell"/>
                <a:cs typeface="Rockwell"/>
              </a:rPr>
              <a:t>Last </a:t>
            </a:r>
            <a:r>
              <a:rPr lang="en-US" baseline="30000" dirty="0" smtClean="0">
                <a:latin typeface="Rockwell"/>
                <a:cs typeface="Rockwell"/>
              </a:rPr>
              <a:t>¶</a:t>
            </a:r>
            <a:r>
              <a:rPr lang="en-US" dirty="0" smtClean="0">
                <a:latin typeface="Rockwell"/>
                <a:cs typeface="Rockwell"/>
              </a:rPr>
              <a:t>: </a:t>
            </a:r>
            <a:r>
              <a:rPr lang="en-US" dirty="0">
                <a:latin typeface="Rockwell"/>
                <a:cs typeface="Rockwell"/>
              </a:rPr>
              <a:t>Conclusion. Sum up </a:t>
            </a:r>
            <a:endParaRPr lang="en-US" dirty="0" smtClean="0">
              <a:latin typeface="Rockwell"/>
              <a:cs typeface="Rockwell"/>
            </a:endParaRPr>
          </a:p>
          <a:p>
            <a:pPr marL="0" indent="0">
              <a:buNone/>
            </a:pPr>
            <a:r>
              <a:rPr lang="en-US" dirty="0">
                <a:latin typeface="Rockwell"/>
                <a:cs typeface="Rockwell"/>
              </a:rPr>
              <a:t> </a:t>
            </a:r>
            <a:r>
              <a:rPr lang="en-US" dirty="0" smtClean="0">
                <a:latin typeface="Rockwell"/>
                <a:cs typeface="Rockwell"/>
              </a:rPr>
              <a:t>   points. </a:t>
            </a:r>
            <a:r>
              <a:rPr lang="en-US" dirty="0">
                <a:latin typeface="Rockwell"/>
                <a:cs typeface="Rockwell"/>
              </a:rPr>
              <a:t>Tell </a:t>
            </a:r>
            <a:r>
              <a:rPr lang="en-US" dirty="0" smtClean="0">
                <a:latin typeface="Rockwell"/>
                <a:cs typeface="Rockwell"/>
              </a:rPr>
              <a:t>audience </a:t>
            </a:r>
            <a:r>
              <a:rPr lang="en-US" dirty="0">
                <a:latin typeface="Rockwell"/>
                <a:cs typeface="Rockwell"/>
              </a:rPr>
              <a:t>why they </a:t>
            </a:r>
            <a:r>
              <a:rPr lang="en-US" dirty="0" smtClean="0">
                <a:latin typeface="Rockwell"/>
                <a:cs typeface="Rockwell"/>
              </a:rPr>
              <a:t>     </a:t>
            </a:r>
          </a:p>
          <a:p>
            <a:pPr marL="0" indent="0">
              <a:buNone/>
            </a:pPr>
            <a:r>
              <a:rPr lang="en-US" dirty="0">
                <a:latin typeface="Rockwell"/>
                <a:cs typeface="Rockwell"/>
              </a:rPr>
              <a:t> </a:t>
            </a:r>
            <a:r>
              <a:rPr lang="en-US" dirty="0" smtClean="0">
                <a:latin typeface="Rockwell"/>
                <a:cs typeface="Rockwell"/>
              </a:rPr>
              <a:t>   should </a:t>
            </a:r>
            <a:r>
              <a:rPr lang="en-US" dirty="0">
                <a:latin typeface="Rockwell"/>
                <a:cs typeface="Rockwell"/>
              </a:rPr>
              <a:t>care, restate </a:t>
            </a:r>
            <a:r>
              <a:rPr lang="en-US" dirty="0" smtClean="0">
                <a:latin typeface="Rockwell"/>
                <a:cs typeface="Rockwell"/>
              </a:rPr>
              <a:t>thesis</a:t>
            </a:r>
            <a:endParaRPr lang="en-US" dirty="0">
              <a:latin typeface="Rockwell"/>
              <a:cs typeface="Rockwell"/>
            </a:endParaRPr>
          </a:p>
          <a:p>
            <a:endParaRPr lang="en-US" dirty="0"/>
          </a:p>
          <a:p>
            <a:endParaRPr lang="en-US" dirty="0"/>
          </a:p>
        </p:txBody>
      </p:sp>
    </p:spTree>
    <p:extLst>
      <p:ext uri="{BB962C8B-B14F-4D97-AF65-F5344CB8AC3E}">
        <p14:creationId xmlns:p14="http://schemas.microsoft.com/office/powerpoint/2010/main" val="350393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46" y="336032"/>
            <a:ext cx="5161982" cy="1143000"/>
          </a:xfrm>
        </p:spPr>
        <p:txBody>
          <a:bodyPr/>
          <a:lstStyle/>
          <a:p>
            <a:r>
              <a:rPr lang="en-US" dirty="0" smtClean="0">
                <a:latin typeface="Rockwell"/>
                <a:cs typeface="Rockwell"/>
              </a:rPr>
              <a:t>Example Prompt</a:t>
            </a:r>
            <a:endParaRPr lang="en-US" dirty="0">
              <a:latin typeface="Rockwell"/>
              <a:cs typeface="Rockwell"/>
            </a:endParaRPr>
          </a:p>
        </p:txBody>
      </p:sp>
      <p:sp>
        <p:nvSpPr>
          <p:cNvPr id="3" name="Content Placeholder 2"/>
          <p:cNvSpPr>
            <a:spLocks noGrp="1"/>
          </p:cNvSpPr>
          <p:nvPr>
            <p:ph idx="1"/>
          </p:nvPr>
        </p:nvSpPr>
        <p:spPr>
          <a:xfrm>
            <a:off x="3492247" y="1831264"/>
            <a:ext cx="5688131" cy="3553266"/>
          </a:xfrm>
        </p:spPr>
        <p:txBody>
          <a:bodyPr>
            <a:normAutofit/>
          </a:bodyPr>
          <a:lstStyle/>
          <a:p>
            <a:pPr marL="0" indent="0">
              <a:buNone/>
            </a:pPr>
            <a:r>
              <a:rPr lang="en-US" dirty="0">
                <a:latin typeface="Rockwell"/>
                <a:cs typeface="Rockwell"/>
              </a:rPr>
              <a:t>Mark Twain once said, “One lie is enough to question all truths.” Do you agree? Is it ever okay to lie to someone? Describe a time that you lied and </a:t>
            </a:r>
            <a:r>
              <a:rPr lang="en-US" dirty="0" smtClean="0">
                <a:latin typeface="Rockwell"/>
                <a:cs typeface="Rockwell"/>
              </a:rPr>
              <a:t>tell what </a:t>
            </a:r>
            <a:r>
              <a:rPr lang="en-US" dirty="0">
                <a:latin typeface="Rockwell"/>
                <a:cs typeface="Rockwell"/>
              </a:rPr>
              <a:t>the outcome was</a:t>
            </a:r>
            <a:r>
              <a:rPr lang="en-US" b="1" dirty="0"/>
              <a:t>. </a:t>
            </a:r>
            <a:endParaRPr lang="en-US" dirty="0"/>
          </a:p>
          <a:p>
            <a:pPr marL="0" indent="0">
              <a:buNone/>
            </a:pPr>
            <a:endParaRPr lang="en-US" dirty="0"/>
          </a:p>
        </p:txBody>
      </p:sp>
      <p:pic>
        <p:nvPicPr>
          <p:cNvPr id="5" name="Picture 4" descr="bowi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1939"/>
            <a:ext cx="3492247" cy="3576061"/>
          </a:xfrm>
          <a:prstGeom prst="rect">
            <a:avLst/>
          </a:prstGeom>
        </p:spPr>
      </p:pic>
    </p:spTree>
    <p:extLst>
      <p:ext uri="{BB962C8B-B14F-4D97-AF65-F5344CB8AC3E}">
        <p14:creationId xmlns:p14="http://schemas.microsoft.com/office/powerpoint/2010/main" val="241206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el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90671" y="2222340"/>
            <a:ext cx="6180879" cy="4635659"/>
          </a:xfrm>
          <a:prstGeom prst="rect">
            <a:avLst/>
          </a:prstGeom>
        </p:spPr>
      </p:pic>
      <p:sp>
        <p:nvSpPr>
          <p:cNvPr id="2" name="Title 1"/>
          <p:cNvSpPr>
            <a:spLocks noGrp="1"/>
          </p:cNvSpPr>
          <p:nvPr>
            <p:ph type="title"/>
          </p:nvPr>
        </p:nvSpPr>
        <p:spPr/>
        <p:txBody>
          <a:bodyPr>
            <a:noAutofit/>
          </a:bodyPr>
          <a:lstStyle/>
          <a:p>
            <a:pPr algn="l"/>
            <a:r>
              <a:rPr lang="en-US" sz="2200" dirty="0">
                <a:latin typeface="Rockwell"/>
                <a:cs typeface="Rockwell"/>
              </a:rPr>
              <a:t>Mark Twain once said, “One lie is enough to question all truths.” </a:t>
            </a:r>
            <a:r>
              <a:rPr lang="en-US" sz="2200" dirty="0">
                <a:solidFill>
                  <a:srgbClr val="FFFF00"/>
                </a:solidFill>
                <a:latin typeface="Rockwell"/>
                <a:cs typeface="Rockwell"/>
              </a:rPr>
              <a:t>Do you agree?</a:t>
            </a:r>
            <a:r>
              <a:rPr lang="en-US" sz="2200" dirty="0">
                <a:latin typeface="Rockwell"/>
                <a:cs typeface="Rockwell"/>
              </a:rPr>
              <a:t> </a:t>
            </a:r>
            <a:r>
              <a:rPr lang="en-US" sz="2200" dirty="0">
                <a:solidFill>
                  <a:srgbClr val="FFFF00"/>
                </a:solidFill>
                <a:latin typeface="Rockwell"/>
                <a:cs typeface="Rockwell"/>
              </a:rPr>
              <a:t>Is it ever okay to lie to someone? Describe a time that you lied and what the outcome was</a:t>
            </a:r>
            <a:r>
              <a:rPr lang="en-US" sz="2200" dirty="0">
                <a:latin typeface="Rockwell"/>
                <a:cs typeface="Rockwell"/>
              </a:rPr>
              <a:t>. </a:t>
            </a:r>
            <a:br>
              <a:rPr lang="en-US" sz="2200" dirty="0">
                <a:latin typeface="Rockwell"/>
                <a:cs typeface="Rockwell"/>
              </a:rPr>
            </a:br>
            <a:endParaRPr lang="en-US" sz="2200" dirty="0">
              <a:latin typeface="Rockwell"/>
              <a:cs typeface="Rockwell"/>
            </a:endParaRPr>
          </a:p>
        </p:txBody>
      </p:sp>
      <p:sp>
        <p:nvSpPr>
          <p:cNvPr id="3" name="Content Placeholder 2"/>
          <p:cNvSpPr>
            <a:spLocks noGrp="1"/>
          </p:cNvSpPr>
          <p:nvPr>
            <p:ph idx="1"/>
          </p:nvPr>
        </p:nvSpPr>
        <p:spPr>
          <a:xfrm>
            <a:off x="0" y="1600200"/>
            <a:ext cx="8229600" cy="4525963"/>
          </a:xfrm>
        </p:spPr>
        <p:txBody>
          <a:bodyPr/>
          <a:lstStyle/>
          <a:p>
            <a:r>
              <a:rPr lang="en-US" b="1" dirty="0">
                <a:latin typeface="Rockwell"/>
                <a:cs typeface="Rockwell"/>
              </a:rPr>
              <a:t>First</a:t>
            </a:r>
            <a:r>
              <a:rPr lang="en-US" dirty="0">
                <a:latin typeface="Rockwell"/>
                <a:cs typeface="Rockwell"/>
              </a:rPr>
              <a:t>: Identify </a:t>
            </a:r>
            <a:r>
              <a:rPr lang="en-US" dirty="0" smtClean="0">
                <a:latin typeface="Rockwell"/>
                <a:cs typeface="Rockwell"/>
              </a:rPr>
              <a:t>all parts </a:t>
            </a:r>
            <a:r>
              <a:rPr lang="en-US" dirty="0">
                <a:latin typeface="Rockwell"/>
                <a:cs typeface="Rockwell"/>
              </a:rPr>
              <a:t>of the prompt </a:t>
            </a:r>
            <a:r>
              <a:rPr lang="en-US" dirty="0" smtClean="0">
                <a:latin typeface="Rockwell"/>
                <a:cs typeface="Rockwell"/>
              </a:rPr>
              <a:t>you</a:t>
            </a:r>
          </a:p>
          <a:p>
            <a:pPr marL="0" indent="0">
              <a:buNone/>
            </a:pPr>
            <a:r>
              <a:rPr lang="en-US" dirty="0">
                <a:latin typeface="Rockwell"/>
                <a:cs typeface="Rockwell"/>
              </a:rPr>
              <a:t> </a:t>
            </a:r>
            <a:r>
              <a:rPr lang="en-US" dirty="0" smtClean="0">
                <a:latin typeface="Rockwell"/>
                <a:cs typeface="Rockwell"/>
              </a:rPr>
              <a:t>  need to </a:t>
            </a:r>
            <a:r>
              <a:rPr lang="en-US" dirty="0">
                <a:latin typeface="Rockwell"/>
                <a:cs typeface="Rockwell"/>
              </a:rPr>
              <a:t>answer. </a:t>
            </a:r>
            <a:r>
              <a:rPr lang="en-US" dirty="0" smtClean="0">
                <a:latin typeface="Rockwell"/>
                <a:cs typeface="Rockwell"/>
              </a:rPr>
              <a:t>Highlight </a:t>
            </a:r>
          </a:p>
          <a:p>
            <a:pPr marL="0" indent="0">
              <a:buNone/>
            </a:pPr>
            <a:r>
              <a:rPr lang="en-US" dirty="0">
                <a:latin typeface="Rockwell"/>
                <a:cs typeface="Rockwell"/>
              </a:rPr>
              <a:t> </a:t>
            </a:r>
            <a:r>
              <a:rPr lang="en-US" dirty="0" smtClean="0">
                <a:latin typeface="Rockwell"/>
                <a:cs typeface="Rockwell"/>
              </a:rPr>
              <a:t>  everything the </a:t>
            </a:r>
            <a:r>
              <a:rPr lang="en-US" dirty="0">
                <a:latin typeface="Rockwell"/>
                <a:cs typeface="Rockwell"/>
              </a:rPr>
              <a:t>prompt tells </a:t>
            </a:r>
            <a:endParaRPr lang="en-US" dirty="0" smtClean="0">
              <a:latin typeface="Rockwell"/>
              <a:cs typeface="Rockwell"/>
            </a:endParaRPr>
          </a:p>
          <a:p>
            <a:pPr marL="0" indent="0">
              <a:buNone/>
            </a:pPr>
            <a:r>
              <a:rPr lang="en-US" dirty="0">
                <a:latin typeface="Rockwell"/>
                <a:cs typeface="Rockwell"/>
              </a:rPr>
              <a:t> </a:t>
            </a:r>
            <a:r>
              <a:rPr lang="en-US" dirty="0" smtClean="0">
                <a:latin typeface="Rockwell"/>
                <a:cs typeface="Rockwell"/>
              </a:rPr>
              <a:t>  you </a:t>
            </a:r>
            <a:r>
              <a:rPr lang="en-US" dirty="0">
                <a:latin typeface="Rockwell"/>
                <a:cs typeface="Rockwell"/>
              </a:rPr>
              <a:t>to do </a:t>
            </a:r>
            <a:r>
              <a:rPr lang="en-US" dirty="0" smtClean="0">
                <a:latin typeface="Rockwell"/>
                <a:cs typeface="Rockwell"/>
              </a:rPr>
              <a:t>or asks</a:t>
            </a:r>
            <a:r>
              <a:rPr lang="en-US" dirty="0">
                <a:latin typeface="Rockwell"/>
                <a:cs typeface="Rockwell"/>
              </a:rPr>
              <a:t>. That way </a:t>
            </a:r>
          </a:p>
          <a:p>
            <a:pPr marL="0" indent="0">
              <a:buNone/>
            </a:pPr>
            <a:r>
              <a:rPr lang="en-US" dirty="0" smtClean="0">
                <a:latin typeface="Rockwell"/>
                <a:cs typeface="Rockwell"/>
              </a:rPr>
              <a:t>   you </a:t>
            </a:r>
            <a:r>
              <a:rPr lang="en-US" dirty="0">
                <a:latin typeface="Rockwell"/>
                <a:cs typeface="Rockwell"/>
              </a:rPr>
              <a:t>can make </a:t>
            </a:r>
            <a:r>
              <a:rPr lang="en-US" dirty="0" smtClean="0">
                <a:latin typeface="Rockwell"/>
                <a:cs typeface="Rockwell"/>
              </a:rPr>
              <a:t>sure </a:t>
            </a:r>
            <a:r>
              <a:rPr lang="en-US" dirty="0">
                <a:latin typeface="Rockwell"/>
                <a:cs typeface="Rockwell"/>
              </a:rPr>
              <a:t>you have </a:t>
            </a:r>
            <a:endParaRPr lang="en-US" dirty="0" smtClean="0">
              <a:latin typeface="Rockwell"/>
              <a:cs typeface="Rockwell"/>
            </a:endParaRPr>
          </a:p>
          <a:p>
            <a:pPr marL="0" indent="0">
              <a:buNone/>
            </a:pPr>
            <a:r>
              <a:rPr lang="en-US" dirty="0">
                <a:latin typeface="Rockwell"/>
                <a:cs typeface="Rockwell"/>
              </a:rPr>
              <a:t> </a:t>
            </a:r>
            <a:r>
              <a:rPr lang="en-US" dirty="0" smtClean="0">
                <a:latin typeface="Rockwell"/>
                <a:cs typeface="Rockwell"/>
              </a:rPr>
              <a:t>  answered the </a:t>
            </a:r>
            <a:r>
              <a:rPr lang="en-US" dirty="0">
                <a:latin typeface="Rockwell"/>
                <a:cs typeface="Rockwell"/>
              </a:rPr>
              <a:t>prompt </a:t>
            </a:r>
            <a:endParaRPr lang="en-US" dirty="0" smtClean="0">
              <a:latin typeface="Rockwell"/>
              <a:cs typeface="Rockwell"/>
            </a:endParaRPr>
          </a:p>
          <a:p>
            <a:pPr marL="0" indent="0">
              <a:buNone/>
            </a:pPr>
            <a:r>
              <a:rPr lang="en-US" dirty="0">
                <a:latin typeface="Rockwell"/>
                <a:cs typeface="Rockwell"/>
              </a:rPr>
              <a:t> </a:t>
            </a:r>
            <a:r>
              <a:rPr lang="en-US" dirty="0" smtClean="0">
                <a:latin typeface="Rockwell"/>
                <a:cs typeface="Rockwell"/>
              </a:rPr>
              <a:t>  completely</a:t>
            </a:r>
            <a:r>
              <a:rPr lang="en-US" dirty="0">
                <a:latin typeface="Rockwell"/>
                <a:cs typeface="Rockwell"/>
              </a:rPr>
              <a:t>.</a:t>
            </a:r>
            <a:r>
              <a:rPr lang="en-US" dirty="0"/>
              <a:t> </a:t>
            </a:r>
          </a:p>
        </p:txBody>
      </p:sp>
    </p:spTree>
    <p:extLst>
      <p:ext uri="{BB962C8B-B14F-4D97-AF65-F5344CB8AC3E}">
        <p14:creationId xmlns:p14="http://schemas.microsoft.com/office/powerpoint/2010/main" val="1091626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ak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30550"/>
            <a:ext cx="3412879" cy="4127450"/>
          </a:xfrm>
          <a:prstGeom prst="rect">
            <a:avLst/>
          </a:prstGeom>
        </p:spPr>
      </p:pic>
      <p:sp>
        <p:nvSpPr>
          <p:cNvPr id="3" name="Content Placeholder 2"/>
          <p:cNvSpPr>
            <a:spLocks noGrp="1"/>
          </p:cNvSpPr>
          <p:nvPr>
            <p:ph idx="1"/>
          </p:nvPr>
        </p:nvSpPr>
        <p:spPr>
          <a:xfrm>
            <a:off x="317476" y="137433"/>
            <a:ext cx="8229600" cy="2000659"/>
          </a:xfrm>
        </p:spPr>
        <p:txBody>
          <a:bodyPr>
            <a:normAutofit lnSpcReduction="10000"/>
          </a:bodyPr>
          <a:lstStyle/>
          <a:p>
            <a:pPr marL="0" indent="0">
              <a:buNone/>
            </a:pPr>
            <a:r>
              <a:rPr lang="en-US" sz="2600" b="1" dirty="0">
                <a:latin typeface="Rockwell"/>
                <a:cs typeface="Rockwell"/>
              </a:rPr>
              <a:t>Second</a:t>
            </a:r>
            <a:r>
              <a:rPr lang="en-US" sz="2600" dirty="0">
                <a:latin typeface="Rockwell"/>
                <a:cs typeface="Rockwell"/>
              </a:rPr>
              <a:t> – Determine what you’re going to argue. Are you for or against lying? Your personal opinion does not matter. Argue whatever side you can come up with more reasons for. Write your reasons down so you will remember them</a:t>
            </a:r>
            <a:r>
              <a:rPr lang="en-US" sz="2600" dirty="0" smtClean="0">
                <a:latin typeface="Rockwell"/>
                <a:cs typeface="Rockwell"/>
              </a:rPr>
              <a:t>!</a:t>
            </a:r>
            <a:endParaRPr lang="en-US" sz="2600" dirty="0">
              <a:latin typeface="Rockwell"/>
              <a:cs typeface="Rockwell"/>
            </a:endParaRPr>
          </a:p>
        </p:txBody>
      </p:sp>
      <p:sp>
        <p:nvSpPr>
          <p:cNvPr id="4" name="TextBox 3"/>
          <p:cNvSpPr txBox="1"/>
          <p:nvPr/>
        </p:nvSpPr>
        <p:spPr>
          <a:xfrm>
            <a:off x="3571618" y="2439811"/>
            <a:ext cx="2370693" cy="2123658"/>
          </a:xfrm>
          <a:prstGeom prst="rect">
            <a:avLst/>
          </a:prstGeom>
          <a:noFill/>
        </p:spPr>
        <p:txBody>
          <a:bodyPr wrap="square" rtlCol="0">
            <a:spAutoFit/>
          </a:bodyPr>
          <a:lstStyle/>
          <a:p>
            <a:r>
              <a:rPr lang="en-US" sz="2200" dirty="0" smtClean="0">
                <a:latin typeface="Rockwell"/>
                <a:cs typeface="Rockwell"/>
              </a:rPr>
              <a:t>Reasons to lie:</a:t>
            </a:r>
          </a:p>
          <a:p>
            <a:endParaRPr lang="en-US" sz="2200" dirty="0" smtClean="0">
              <a:latin typeface="Rockwell"/>
              <a:cs typeface="Rockwell"/>
            </a:endParaRPr>
          </a:p>
          <a:p>
            <a:r>
              <a:rPr lang="en-US" sz="2200" dirty="0" smtClean="0">
                <a:latin typeface="Rockwell"/>
                <a:cs typeface="Rockwell"/>
              </a:rPr>
              <a:t>-Save someone’s    </a:t>
            </a:r>
          </a:p>
          <a:p>
            <a:r>
              <a:rPr lang="en-US" sz="2200" dirty="0">
                <a:latin typeface="Rockwell"/>
                <a:cs typeface="Rockwell"/>
              </a:rPr>
              <a:t> </a:t>
            </a:r>
            <a:r>
              <a:rPr lang="en-US" sz="2200" dirty="0" smtClean="0">
                <a:latin typeface="Rockwell"/>
                <a:cs typeface="Rockwell"/>
              </a:rPr>
              <a:t>feelings</a:t>
            </a:r>
          </a:p>
          <a:p>
            <a:r>
              <a:rPr lang="en-US" sz="2200" dirty="0" smtClean="0">
                <a:latin typeface="Rockwell"/>
                <a:cs typeface="Rockwell"/>
              </a:rPr>
              <a:t>-Not get in   </a:t>
            </a:r>
          </a:p>
          <a:p>
            <a:r>
              <a:rPr lang="en-US" sz="2200" dirty="0">
                <a:latin typeface="Rockwell"/>
                <a:cs typeface="Rockwell"/>
              </a:rPr>
              <a:t> </a:t>
            </a:r>
            <a:r>
              <a:rPr lang="en-US" sz="2200" dirty="0" smtClean="0">
                <a:latin typeface="Rockwell"/>
                <a:cs typeface="Rockwell"/>
              </a:rPr>
              <a:t>trouble</a:t>
            </a:r>
            <a:endParaRPr lang="en-US" sz="2200" dirty="0">
              <a:latin typeface="Rockwell"/>
              <a:cs typeface="Rockwell"/>
            </a:endParaRPr>
          </a:p>
        </p:txBody>
      </p:sp>
      <p:sp>
        <p:nvSpPr>
          <p:cNvPr id="5" name="TextBox 4"/>
          <p:cNvSpPr txBox="1"/>
          <p:nvPr/>
        </p:nvSpPr>
        <p:spPr>
          <a:xfrm>
            <a:off x="6053993" y="2402301"/>
            <a:ext cx="3090007" cy="3077765"/>
          </a:xfrm>
          <a:prstGeom prst="rect">
            <a:avLst/>
          </a:prstGeom>
          <a:noFill/>
        </p:spPr>
        <p:txBody>
          <a:bodyPr wrap="square" rtlCol="0">
            <a:spAutoFit/>
          </a:bodyPr>
          <a:lstStyle/>
          <a:p>
            <a:r>
              <a:rPr lang="en-US" sz="2200" dirty="0" smtClean="0">
                <a:latin typeface="Rockwell"/>
                <a:cs typeface="Rockwell"/>
              </a:rPr>
              <a:t>Reasons not to lie:</a:t>
            </a:r>
          </a:p>
          <a:p>
            <a:endParaRPr lang="en-US" sz="2200" dirty="0" smtClean="0">
              <a:latin typeface="Rockwell"/>
              <a:cs typeface="Rockwell"/>
            </a:endParaRPr>
          </a:p>
          <a:p>
            <a:r>
              <a:rPr lang="en-US" sz="2200" dirty="0" smtClean="0">
                <a:latin typeface="Rockwell"/>
                <a:cs typeface="Rockwell"/>
              </a:rPr>
              <a:t>-Might forget the lie</a:t>
            </a:r>
          </a:p>
          <a:p>
            <a:r>
              <a:rPr lang="en-US" sz="2200" dirty="0" smtClean="0">
                <a:latin typeface="Rockwell"/>
                <a:cs typeface="Rockwell"/>
              </a:rPr>
              <a:t>-They might find out</a:t>
            </a:r>
          </a:p>
          <a:p>
            <a:r>
              <a:rPr lang="en-US" sz="2200" dirty="0" smtClean="0">
                <a:latin typeface="Rockwell"/>
                <a:cs typeface="Rockwell"/>
              </a:rPr>
              <a:t>-Might make things </a:t>
            </a:r>
          </a:p>
          <a:p>
            <a:r>
              <a:rPr lang="en-US" sz="2200" dirty="0">
                <a:latin typeface="Rockwell"/>
                <a:cs typeface="Rockwell"/>
              </a:rPr>
              <a:t> </a:t>
            </a:r>
            <a:r>
              <a:rPr lang="en-US" sz="2200" dirty="0" smtClean="0">
                <a:latin typeface="Rockwell"/>
                <a:cs typeface="Rockwell"/>
              </a:rPr>
              <a:t> worse</a:t>
            </a:r>
          </a:p>
          <a:p>
            <a:r>
              <a:rPr lang="en-US" sz="2200" dirty="0" smtClean="0">
                <a:latin typeface="Rockwell"/>
                <a:cs typeface="Rockwell"/>
              </a:rPr>
              <a:t>-Might lose someone’s </a:t>
            </a:r>
          </a:p>
          <a:p>
            <a:r>
              <a:rPr lang="en-US" sz="2200" dirty="0">
                <a:latin typeface="Rockwell"/>
                <a:cs typeface="Rockwell"/>
              </a:rPr>
              <a:t> </a:t>
            </a:r>
            <a:r>
              <a:rPr lang="en-US" sz="2200" dirty="0" smtClean="0">
                <a:latin typeface="Rockwell"/>
                <a:cs typeface="Rockwell"/>
              </a:rPr>
              <a:t> trust</a:t>
            </a:r>
          </a:p>
          <a:p>
            <a:endParaRPr lang="en-US" dirty="0"/>
          </a:p>
        </p:txBody>
      </p:sp>
      <p:sp>
        <p:nvSpPr>
          <p:cNvPr id="7" name="Rectangle 6"/>
          <p:cNvSpPr/>
          <p:nvPr/>
        </p:nvSpPr>
        <p:spPr>
          <a:xfrm>
            <a:off x="3593126" y="5671135"/>
            <a:ext cx="5550874" cy="923330"/>
          </a:xfrm>
          <a:prstGeom prst="rect">
            <a:avLst/>
          </a:prstGeom>
        </p:spPr>
        <p:txBody>
          <a:bodyPr wrap="square">
            <a:spAutoFit/>
          </a:bodyPr>
          <a:lstStyle/>
          <a:p>
            <a:r>
              <a:rPr lang="en-US" dirty="0">
                <a:latin typeface="Rockwell"/>
                <a:cs typeface="Rockwell"/>
              </a:rPr>
              <a:t>For this paper I have decided I will agree that lying is bad – I have more reasons (which equals more paragraphs) to write about not lying. </a:t>
            </a:r>
          </a:p>
        </p:txBody>
      </p:sp>
    </p:spTree>
    <p:extLst>
      <p:ext uri="{BB962C8B-B14F-4D97-AF65-F5344CB8AC3E}">
        <p14:creationId xmlns:p14="http://schemas.microsoft.com/office/powerpoint/2010/main" val="2214305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id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33200" y="1243602"/>
            <a:ext cx="4210799" cy="5614398"/>
          </a:xfrm>
          <a:prstGeom prst="rect">
            <a:avLst/>
          </a:prstGeom>
        </p:spPr>
      </p:pic>
      <p:sp>
        <p:nvSpPr>
          <p:cNvPr id="3" name="Content Placeholder 2"/>
          <p:cNvSpPr>
            <a:spLocks noGrp="1"/>
          </p:cNvSpPr>
          <p:nvPr>
            <p:ph idx="1"/>
          </p:nvPr>
        </p:nvSpPr>
        <p:spPr>
          <a:xfrm>
            <a:off x="126495" y="171381"/>
            <a:ext cx="4806705" cy="6522900"/>
          </a:xfrm>
        </p:spPr>
        <p:txBody>
          <a:bodyPr>
            <a:normAutofit fontScale="77500" lnSpcReduction="20000"/>
          </a:bodyPr>
          <a:lstStyle/>
          <a:p>
            <a:r>
              <a:rPr lang="en-US" b="1" dirty="0">
                <a:latin typeface="Rockwell"/>
                <a:cs typeface="Rockwell"/>
              </a:rPr>
              <a:t>Third</a:t>
            </a:r>
            <a:r>
              <a:rPr lang="en-US" dirty="0">
                <a:latin typeface="Rockwell"/>
                <a:cs typeface="Rockwell"/>
              </a:rPr>
              <a:t>: The narrative </a:t>
            </a:r>
            <a:r>
              <a:rPr lang="en-US" dirty="0" smtClean="0">
                <a:latin typeface="Rockwell"/>
                <a:cs typeface="Rockwell"/>
              </a:rPr>
              <a:t>doesn’t have </a:t>
            </a:r>
            <a:r>
              <a:rPr lang="en-US" dirty="0">
                <a:latin typeface="Rockwell"/>
                <a:cs typeface="Rockwell"/>
              </a:rPr>
              <a:t>to be truthful. Make up a story that fits your </a:t>
            </a:r>
            <a:r>
              <a:rPr lang="en-US" dirty="0" smtClean="0">
                <a:latin typeface="Rockwell"/>
                <a:cs typeface="Rockwell"/>
              </a:rPr>
              <a:t>thesis if you need. </a:t>
            </a:r>
            <a:endParaRPr lang="en-US" dirty="0">
              <a:latin typeface="Rockwell"/>
              <a:cs typeface="Rockwell"/>
            </a:endParaRPr>
          </a:p>
          <a:p>
            <a:pPr marL="0" indent="0">
              <a:buNone/>
            </a:pPr>
            <a:endParaRPr lang="en-US" dirty="0">
              <a:latin typeface="Rockwell"/>
              <a:cs typeface="Rockwell"/>
            </a:endParaRPr>
          </a:p>
          <a:p>
            <a:pPr marL="0" indent="0">
              <a:buNone/>
            </a:pPr>
            <a:r>
              <a:rPr lang="en-US" dirty="0" smtClean="0">
                <a:latin typeface="Rockwell"/>
                <a:cs typeface="Rockwell"/>
              </a:rPr>
              <a:t>I </a:t>
            </a:r>
            <a:r>
              <a:rPr lang="en-US" dirty="0">
                <a:latin typeface="Rockwell"/>
                <a:cs typeface="Rockwell"/>
              </a:rPr>
              <a:t>might tell about </a:t>
            </a:r>
            <a:r>
              <a:rPr lang="en-US" dirty="0" smtClean="0">
                <a:latin typeface="Rockwell"/>
                <a:cs typeface="Rockwell"/>
              </a:rPr>
              <a:t>a </a:t>
            </a:r>
            <a:r>
              <a:rPr lang="en-US" dirty="0">
                <a:latin typeface="Rockwell"/>
                <a:cs typeface="Rockwell"/>
              </a:rPr>
              <a:t>time that I lied to a friend about being able </a:t>
            </a:r>
            <a:r>
              <a:rPr lang="en-US" dirty="0" smtClean="0">
                <a:latin typeface="Rockwell"/>
                <a:cs typeface="Rockwell"/>
              </a:rPr>
              <a:t>to </a:t>
            </a:r>
            <a:r>
              <a:rPr lang="en-US" dirty="0">
                <a:latin typeface="Rockwell"/>
                <a:cs typeface="Rockwell"/>
              </a:rPr>
              <a:t>hang out. I told her I wasn’t feeling well, but really I wanted to go to the mall with a different friend. Guess what happened? She saw me there and got mad. She had a hard time trusting me after that and I lost a friend. Worse, she told my other friends what I did and now they don’t trust me. Boy, I sure learned my lesson, didn’t I? And doesn’t this story prove my thesis?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5128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8306" y="1680185"/>
            <a:ext cx="3805693" cy="5177813"/>
          </a:xfrm>
          <a:prstGeom prst="rect">
            <a:avLst/>
          </a:prstGeom>
        </p:spPr>
      </p:pic>
      <p:sp>
        <p:nvSpPr>
          <p:cNvPr id="2" name="Title 1"/>
          <p:cNvSpPr>
            <a:spLocks noGrp="1"/>
          </p:cNvSpPr>
          <p:nvPr>
            <p:ph type="title"/>
          </p:nvPr>
        </p:nvSpPr>
        <p:spPr>
          <a:xfrm>
            <a:off x="11575" y="41737"/>
            <a:ext cx="7783975" cy="967825"/>
          </a:xfrm>
        </p:spPr>
        <p:txBody>
          <a:bodyPr/>
          <a:lstStyle/>
          <a:p>
            <a:r>
              <a:rPr lang="en-US" dirty="0" smtClean="0">
                <a:latin typeface="Rockwell"/>
                <a:cs typeface="Rockwell"/>
              </a:rPr>
              <a:t>Ms</a:t>
            </a:r>
            <a:r>
              <a:rPr lang="en-US" dirty="0">
                <a:latin typeface="Rockwell"/>
                <a:cs typeface="Rockwell"/>
              </a:rPr>
              <a:t>. </a:t>
            </a:r>
            <a:r>
              <a:rPr lang="en-US" dirty="0" smtClean="0">
                <a:latin typeface="Rockwell"/>
                <a:cs typeface="Rockwell"/>
              </a:rPr>
              <a:t>T., </a:t>
            </a:r>
            <a:r>
              <a:rPr lang="en-US" dirty="0">
                <a:latin typeface="Rockwell"/>
                <a:cs typeface="Rockwell"/>
              </a:rPr>
              <a:t>I suck at introductions. </a:t>
            </a:r>
          </a:p>
        </p:txBody>
      </p:sp>
      <p:sp>
        <p:nvSpPr>
          <p:cNvPr id="3" name="Content Placeholder 2"/>
          <p:cNvSpPr>
            <a:spLocks noGrp="1"/>
          </p:cNvSpPr>
          <p:nvPr>
            <p:ph idx="1"/>
          </p:nvPr>
        </p:nvSpPr>
        <p:spPr>
          <a:xfrm>
            <a:off x="11575" y="1256831"/>
            <a:ext cx="5411991" cy="5358071"/>
          </a:xfrm>
        </p:spPr>
        <p:txBody>
          <a:bodyPr>
            <a:normAutofit fontScale="92500" lnSpcReduction="10000"/>
          </a:bodyPr>
          <a:lstStyle/>
          <a:p>
            <a:r>
              <a:rPr lang="en-US" sz="3000" dirty="0">
                <a:latin typeface="Rockwell"/>
                <a:cs typeface="Rockwell"/>
              </a:rPr>
              <a:t>Start by introducing your topic. If </a:t>
            </a:r>
            <a:r>
              <a:rPr lang="en-US" sz="3000" dirty="0" smtClean="0">
                <a:latin typeface="Rockwell"/>
                <a:cs typeface="Rockwell"/>
              </a:rPr>
              <a:t>the prompt </a:t>
            </a:r>
            <a:r>
              <a:rPr lang="en-US" sz="3000" dirty="0">
                <a:latin typeface="Rockwell"/>
                <a:cs typeface="Rockwell"/>
              </a:rPr>
              <a:t>started with a quote, there’s no reason you </a:t>
            </a:r>
            <a:r>
              <a:rPr lang="en-US" sz="3000" dirty="0" smtClean="0">
                <a:latin typeface="Rockwell"/>
                <a:cs typeface="Rockwell"/>
              </a:rPr>
              <a:t>can’t. </a:t>
            </a:r>
          </a:p>
          <a:p>
            <a:pPr marL="0" indent="0">
              <a:buNone/>
            </a:pPr>
            <a:endParaRPr lang="en-US" sz="3000" dirty="0">
              <a:latin typeface="Rockwell"/>
              <a:cs typeface="Rockwell"/>
            </a:endParaRPr>
          </a:p>
          <a:p>
            <a:r>
              <a:rPr lang="en-US" sz="3000" dirty="0" smtClean="0">
                <a:latin typeface="Rockwell"/>
                <a:cs typeface="Rockwell"/>
              </a:rPr>
              <a:t>Think </a:t>
            </a:r>
            <a:r>
              <a:rPr lang="en-US" sz="3000" dirty="0">
                <a:latin typeface="Rockwell"/>
                <a:cs typeface="Rockwell"/>
              </a:rPr>
              <a:t>of an introduction like a funnel. We start vague</a:t>
            </a:r>
            <a:r>
              <a:rPr lang="en-US" sz="3000" dirty="0" smtClean="0">
                <a:latin typeface="Rockwell"/>
                <a:cs typeface="Rockwell"/>
              </a:rPr>
              <a:t>, </a:t>
            </a:r>
            <a:r>
              <a:rPr lang="en-US" sz="3000" dirty="0">
                <a:latin typeface="Rockwell"/>
                <a:cs typeface="Rockwell"/>
              </a:rPr>
              <a:t>then narrow it down to what we are specifically going to </a:t>
            </a:r>
            <a:r>
              <a:rPr lang="en-US" sz="3000" dirty="0" smtClean="0">
                <a:latin typeface="Rockwell"/>
                <a:cs typeface="Rockwell"/>
              </a:rPr>
              <a:t>prove (football, football safety, helmet regulations, helmet regulations aren’t good enough).</a:t>
            </a:r>
            <a:endParaRPr lang="en-US" sz="3000" dirty="0">
              <a:latin typeface="Rockwell"/>
              <a:cs typeface="Rockwell"/>
            </a:endParaRPr>
          </a:p>
          <a:p>
            <a:pPr marL="0" indent="0">
              <a:buNone/>
            </a:pPr>
            <a:endParaRPr lang="en-US" dirty="0"/>
          </a:p>
        </p:txBody>
      </p:sp>
    </p:spTree>
    <p:extLst>
      <p:ext uri="{BB962C8B-B14F-4D97-AF65-F5344CB8AC3E}">
        <p14:creationId xmlns:p14="http://schemas.microsoft.com/office/powerpoint/2010/main" val="275758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4-28 at 8.38.3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78498"/>
            <a:ext cx="4404994" cy="4079502"/>
          </a:xfrm>
          <a:prstGeom prst="rect">
            <a:avLst/>
          </a:prstGeom>
        </p:spPr>
      </p:pic>
      <p:sp>
        <p:nvSpPr>
          <p:cNvPr id="2" name="Title 1"/>
          <p:cNvSpPr>
            <a:spLocks noGrp="1"/>
          </p:cNvSpPr>
          <p:nvPr>
            <p:ph type="title"/>
          </p:nvPr>
        </p:nvSpPr>
        <p:spPr>
          <a:xfrm>
            <a:off x="100038" y="-186356"/>
            <a:ext cx="5786515" cy="1143000"/>
          </a:xfrm>
        </p:spPr>
        <p:txBody>
          <a:bodyPr>
            <a:normAutofit fontScale="90000"/>
          </a:bodyPr>
          <a:lstStyle/>
          <a:p>
            <a:r>
              <a:rPr lang="en-US" sz="4000" dirty="0" smtClean="0">
                <a:latin typeface="Rockwell"/>
                <a:cs typeface="Rockwell"/>
              </a:rPr>
              <a:t>Check out this example:</a:t>
            </a:r>
            <a:endParaRPr lang="en-US" sz="4000" dirty="0">
              <a:latin typeface="Rockwell"/>
              <a:cs typeface="Rockwell"/>
            </a:endParaRPr>
          </a:p>
        </p:txBody>
      </p:sp>
      <p:sp>
        <p:nvSpPr>
          <p:cNvPr id="3" name="Content Placeholder 2"/>
          <p:cNvSpPr>
            <a:spLocks noGrp="1"/>
          </p:cNvSpPr>
          <p:nvPr>
            <p:ph idx="1"/>
          </p:nvPr>
        </p:nvSpPr>
        <p:spPr>
          <a:xfrm>
            <a:off x="417515" y="819641"/>
            <a:ext cx="8229600" cy="2501039"/>
          </a:xfrm>
        </p:spPr>
        <p:txBody>
          <a:bodyPr>
            <a:normAutofit fontScale="70000" lnSpcReduction="20000"/>
          </a:bodyPr>
          <a:lstStyle/>
          <a:p>
            <a:pPr marL="0" indent="0">
              <a:buNone/>
            </a:pPr>
            <a:r>
              <a:rPr lang="en-US" dirty="0" smtClean="0"/>
              <a:t>	</a:t>
            </a:r>
            <a:r>
              <a:rPr lang="en-US" dirty="0" smtClean="0">
                <a:latin typeface="Rockwell"/>
                <a:cs typeface="Rockwell"/>
              </a:rPr>
              <a:t>Mark </a:t>
            </a:r>
            <a:r>
              <a:rPr lang="en-US" dirty="0">
                <a:latin typeface="Rockwell"/>
                <a:cs typeface="Rockwell"/>
              </a:rPr>
              <a:t>Twain once said that one lie is enough for someone to question all truths. Nobody enjoys being lied to; in fact, most people usually avoid being friends with people who do not tell the truth. Even a lie that is told with the best of intentions can backfire. A lie can destroy relationships, ruin careers, or create dangerous situations. The risks involved with telling lies are never equal to the rewards.</a:t>
            </a:r>
          </a:p>
          <a:p>
            <a:pPr marL="0" indent="0">
              <a:buNone/>
            </a:pPr>
            <a:endParaRPr lang="en-US" dirty="0"/>
          </a:p>
          <a:p>
            <a:pPr marL="0" indent="0">
              <a:buNone/>
            </a:pPr>
            <a:endParaRPr lang="en-US" dirty="0"/>
          </a:p>
        </p:txBody>
      </p:sp>
      <p:sp>
        <p:nvSpPr>
          <p:cNvPr id="7" name="TextBox 6"/>
          <p:cNvSpPr txBox="1"/>
          <p:nvPr/>
        </p:nvSpPr>
        <p:spPr>
          <a:xfrm>
            <a:off x="4682787" y="3320680"/>
            <a:ext cx="4338852" cy="3077765"/>
          </a:xfrm>
          <a:prstGeom prst="rect">
            <a:avLst/>
          </a:prstGeom>
          <a:noFill/>
        </p:spPr>
        <p:txBody>
          <a:bodyPr wrap="square" rtlCol="0">
            <a:spAutoFit/>
          </a:bodyPr>
          <a:lstStyle/>
          <a:p>
            <a:r>
              <a:rPr lang="en-US" sz="2200" dirty="0">
                <a:latin typeface="Rockwell"/>
                <a:cs typeface="Rockwell"/>
              </a:rPr>
              <a:t>Notice – I’ve let the audience know what I’m talking about (lying). I’ve answered the prompt’s question about the quote, and I’ve let my reader know what I’m going to be proving (lying causes more problems than it solves). </a:t>
            </a:r>
          </a:p>
          <a:p>
            <a:endParaRPr lang="en-US" dirty="0"/>
          </a:p>
        </p:txBody>
      </p:sp>
    </p:spTree>
    <p:extLst>
      <p:ext uri="{BB962C8B-B14F-4D97-AF65-F5344CB8AC3E}">
        <p14:creationId xmlns:p14="http://schemas.microsoft.com/office/powerpoint/2010/main" val="3186994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2612</TotalTime>
  <Words>742</Words>
  <Application>Microsoft Office PowerPoint</Application>
  <PresentationFormat>On-screen Show (4:3)</PresentationFormat>
  <Paragraphs>78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 Black </vt:lpstr>
      <vt:lpstr>ECA Tips</vt:lpstr>
      <vt:lpstr>Basic Rules</vt:lpstr>
      <vt:lpstr>Basic Format of an Essay</vt:lpstr>
      <vt:lpstr>Example Prompt</vt:lpstr>
      <vt:lpstr>Mark Twain once said, “One lie is enough to question all truths.” Do you agree? Is it ever okay to lie to someone? Describe a time that you lied and what the outcome was.  </vt:lpstr>
      <vt:lpstr>PowerPoint Presentation</vt:lpstr>
      <vt:lpstr>PowerPoint Presentation</vt:lpstr>
      <vt:lpstr>Ms. T., I suck at introductions. </vt:lpstr>
      <vt:lpstr>Check out this example:</vt:lpstr>
      <vt:lpstr>So what next?  </vt:lpstr>
      <vt:lpstr>One last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ECA Tips</dc:title>
  <dc:creator>AliciaTerpstra</dc:creator>
  <cp:lastModifiedBy>Brandey Gillenwater</cp:lastModifiedBy>
  <cp:revision>33</cp:revision>
  <dcterms:created xsi:type="dcterms:W3CDTF">2016-04-29T00:32:49Z</dcterms:created>
  <dcterms:modified xsi:type="dcterms:W3CDTF">2016-11-30T12:52:30Z</dcterms:modified>
</cp:coreProperties>
</file>